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689"/>
    <a:srgbClr val="8EDE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82258-33B2-41CC-8F3F-91A85DBF3F3B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7095-3E3E-44EB-9E0A-7F1B453E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4E0B915C-0197-4B36-8C3F-29384CC2FEE2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DEC60EA4-28BE-4436-9F73-4090B429F4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2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E6F3-CEE1-4671-BD9E-4008212934F4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4A80-4DF9-4184-A5B3-444DAB01B3AE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9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00FF"/>
              </a:buClr>
              <a:buFont typeface="Wingdings" pitchFamily="2" charset="2"/>
              <a:buChar char="v"/>
              <a:defRPr/>
            </a:lvl1pPr>
            <a:lvl2pPr marL="742950" indent="-285750">
              <a:buClr>
                <a:srgbClr val="0000FF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0000FF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FF6-1C58-4184-B0C7-08CD5F753704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6C56-E920-41A9-B333-37C9CC4C6C4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984-8B10-4631-9399-41385BE99DA2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49F4-3287-4576-9584-18F912ED9B24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2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EC19-FECF-4158-A3AD-E24CAB87380F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3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ABA-E7B5-490A-8E2C-BF3F29F016C9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A120-08DD-47B4-BAB5-7A9B3A8C93FB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5">
                <a:lumMod val="0"/>
                <a:lumOff val="10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fld id="{5ACCD828-A6A4-42F6-B565-0CF21A54DCA0}" type="datetime2">
              <a:rPr lang="en-GB" smtClean="0"/>
              <a:pPr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GB" dirty="0" smtClean="0"/>
              <a:t>Slide </a:t>
            </a:r>
            <a:fld id="{DEC60EA4-28BE-4436-9F73-4090B429F4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Higher Biology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Differentiation in Multicellular Organisms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91039">
            <a:off x="6066979" y="574468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 G R Davidson</a:t>
            </a:r>
            <a:endParaRPr lang="en-GB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Animal cells also undergo differentiation.</a:t>
            </a:r>
          </a:p>
          <a:p>
            <a:r>
              <a:rPr lang="en-GB" dirty="0" smtClean="0"/>
              <a:t>The zygote divides repeatedly to create an embryo.</a:t>
            </a:r>
          </a:p>
          <a:p>
            <a:r>
              <a:rPr lang="en-GB" dirty="0" smtClean="0"/>
              <a:t>The cells of the embryo, at this stage, are undifferentiated and are called </a:t>
            </a:r>
            <a:r>
              <a:rPr lang="en-GB" b="1" u="sng" dirty="0" smtClean="0"/>
              <a:t>stem cells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Stem cells can be found all over the body and can differentiate into specialised cells typical of their location.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Embryonic stem cells can differentiate into all types of specialised cell.</a:t>
            </a:r>
          </a:p>
          <a:p>
            <a:r>
              <a:rPr lang="en-GB" dirty="0" smtClean="0"/>
              <a:t>A ball of embryonic stem cells is called a </a:t>
            </a:r>
            <a:r>
              <a:rPr lang="en-GB" b="1" u="sng" dirty="0" smtClean="0"/>
              <a:t>blastocyst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the cells in a blastocyst have genes which can be switched on to create any kind </a:t>
            </a:r>
            <a:r>
              <a:rPr lang="en-GB" smtClean="0"/>
              <a:t>of specialised cell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Adult stem cells have a narrower range of capabilities than embryonic stem cells.</a:t>
            </a:r>
          </a:p>
          <a:p>
            <a:r>
              <a:rPr lang="en-GB" dirty="0" smtClean="0"/>
              <a:t>They are only found in specific locations in the body.</a:t>
            </a:r>
          </a:p>
          <a:p>
            <a:r>
              <a:rPr lang="en-GB" dirty="0" smtClean="0"/>
              <a:t>They only replace specialised cells which have a limited life span because many of their genes are switched off.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Stem cells from mice and humans have been cultured to investigate gene expression.</a:t>
            </a:r>
          </a:p>
          <a:p>
            <a:r>
              <a:rPr lang="en-GB" dirty="0" smtClean="0"/>
              <a:t>When they are grown in the presence of growth factors, they continue to divide and produce more stem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When </a:t>
            </a:r>
            <a:r>
              <a:rPr lang="en-GB" dirty="0" smtClean="0"/>
              <a:t>the growth factors are absent, the stem cells quickly begin to differentiate.</a:t>
            </a:r>
          </a:p>
          <a:p>
            <a:r>
              <a:rPr lang="en-GB" dirty="0" smtClean="0"/>
              <a:t>By studying why this is, scientists hope to gain a clearer understanding of </a:t>
            </a:r>
            <a:r>
              <a:rPr lang="en-GB" smtClean="0"/>
              <a:t>gene expression.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Stem cells which can divide and produce all types of specialised cell are called </a:t>
            </a:r>
            <a:r>
              <a:rPr lang="en-GB" b="1" u="sng" dirty="0" smtClean="0"/>
              <a:t>pluripotent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Stems cells which can only divide to produce a few types of specialised cell are called </a:t>
            </a:r>
            <a:r>
              <a:rPr lang="en-GB" b="1" u="sng" dirty="0" err="1" smtClean="0"/>
              <a:t>multipotent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Pluripotent stem cells originate from excess embryos donated by couples undergoing IVF treatment.</a:t>
            </a:r>
          </a:p>
          <a:p>
            <a:r>
              <a:rPr lang="en-GB" dirty="0" smtClean="0"/>
              <a:t>The embryos are taken to an aseptic lab and put in a growth medium at 37</a:t>
            </a:r>
            <a:r>
              <a:rPr lang="en-GB" baseline="50000" dirty="0" smtClean="0"/>
              <a:t>o</a:t>
            </a:r>
            <a:r>
              <a:rPr lang="en-GB" dirty="0" smtClean="0"/>
              <a:t>C for 8 days.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This </a:t>
            </a:r>
            <a:r>
              <a:rPr lang="en-GB" dirty="0" smtClean="0"/>
              <a:t>takes them to the blastocyst stage.</a:t>
            </a:r>
          </a:p>
          <a:p>
            <a:r>
              <a:rPr lang="en-GB" dirty="0" smtClean="0"/>
              <a:t>The inner mass of the blastocyst is then removed and the cells can be used for either research, or for replacing </a:t>
            </a:r>
            <a:r>
              <a:rPr lang="en-GB" smtClean="0"/>
              <a:t>damaged tissue.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Therapeutic Value of Stem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Stem cells can be used in a number of procedures to replace damaged or diseased tissues, e.g.</a:t>
            </a:r>
          </a:p>
          <a:p>
            <a:r>
              <a:rPr lang="en-GB" dirty="0" smtClean="0"/>
              <a:t>Skin grafts</a:t>
            </a:r>
          </a:p>
          <a:p>
            <a:pPr lvl="1"/>
            <a:r>
              <a:rPr lang="en-GB" dirty="0" smtClean="0"/>
              <a:t>If a person loses a lot of skin or is badly burnt, stem cells can be removed from that person and cultured to produce new skin.</a:t>
            </a:r>
          </a:p>
          <a:p>
            <a:pPr lvl="1"/>
            <a:r>
              <a:rPr lang="en-GB" dirty="0" smtClean="0"/>
              <a:t>This new skin can then be grafted over the damaged area.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Therapeutic Value of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Cornea Repair</a:t>
            </a:r>
          </a:p>
          <a:p>
            <a:pPr lvl="1"/>
            <a:r>
              <a:rPr lang="en-GB" dirty="0" smtClean="0"/>
              <a:t>There are stem cells on the edge of the cornea which can be removed from a person’s good eye.</a:t>
            </a:r>
          </a:p>
          <a:p>
            <a:pPr lvl="1"/>
            <a:r>
              <a:rPr lang="en-GB" dirty="0" smtClean="0"/>
              <a:t>These cells are transferred to the damaged eye and in most cases the patient’s sight is restored.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very early stages of life all cells are identical and unspecialised.</a:t>
            </a:r>
          </a:p>
          <a:p>
            <a:r>
              <a:rPr lang="en-GB" dirty="0" smtClean="0"/>
              <a:t>Differentiation soon happens and these unspecialised cells become specialised.</a:t>
            </a:r>
          </a:p>
          <a:p>
            <a:r>
              <a:rPr lang="en-GB" dirty="0" smtClean="0"/>
              <a:t>This means they are altered and changed to perform a specific function.</a:t>
            </a:r>
          </a:p>
          <a:p>
            <a:r>
              <a:rPr lang="en-GB" dirty="0" smtClean="0"/>
              <a:t>At this point they become part of a tissue.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Therapeutic Value of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Bone Marrow Transplant</a:t>
            </a:r>
          </a:p>
          <a:p>
            <a:pPr lvl="1"/>
            <a:r>
              <a:rPr lang="en-GB" dirty="0" smtClean="0"/>
              <a:t>Bone marrow stem cells are used to treat the likes of leukaemia and sickle cell anaemia.</a:t>
            </a:r>
          </a:p>
          <a:p>
            <a:pPr lvl="1"/>
            <a:r>
              <a:rPr lang="en-GB" dirty="0" smtClean="0"/>
              <a:t>The patient’s own bone marrow cells are destroyed and replaced with healthy stem cells which will produce new bone marrow.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Therapeutic Value of Stem Cells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 descr="http://www.bitlifesciences.com/rmsc2014/images/gd/gd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2662"/>
          <a:stretch/>
        </p:blipFill>
        <p:spPr bwMode="auto">
          <a:xfrm>
            <a:off x="1853530" y="1268760"/>
            <a:ext cx="5238750" cy="50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 number of ethical issues concerning the use of stem cells.</a:t>
            </a:r>
          </a:p>
          <a:p>
            <a:pPr lvl="1"/>
            <a:r>
              <a:rPr lang="en-GB" dirty="0" smtClean="0"/>
              <a:t>Unused embryonic stem cells have to be destroyed after 14 days and in some people’s opinion, this is unethical.</a:t>
            </a:r>
          </a:p>
          <a:p>
            <a:pPr lvl="1"/>
            <a:r>
              <a:rPr lang="en-GB" dirty="0" smtClean="0"/>
              <a:t>Stem cells may cause other conditions or diseases, and so they need to be safe.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Cells 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use of stem cells needs to be very carefully controlled and regulated.</a:t>
            </a:r>
          </a:p>
          <a:p>
            <a:r>
              <a:rPr lang="en-GB" dirty="0" smtClean="0"/>
              <a:t>This ensures that the procedures are safe and that there is no abuse of the procedure.</a:t>
            </a:r>
          </a:p>
          <a:p>
            <a:r>
              <a:rPr lang="en-GB" dirty="0" smtClean="0"/>
              <a:t>It also ensures the stem cells are of the highest quality.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Differentiation happens when:</a:t>
            </a:r>
          </a:p>
          <a:p>
            <a:pPr lvl="1"/>
            <a:r>
              <a:rPr lang="en-GB" dirty="0" smtClean="0"/>
              <a:t>Some genes are switched off.</a:t>
            </a:r>
          </a:p>
          <a:p>
            <a:pPr lvl="1"/>
            <a:r>
              <a:rPr lang="en-GB" dirty="0" smtClean="0"/>
              <a:t>Genes for specific functions are switched on.</a:t>
            </a:r>
          </a:p>
          <a:p>
            <a:pPr lvl="1"/>
            <a:r>
              <a:rPr lang="en-GB" dirty="0" smtClean="0"/>
              <a:t>Genes vital for life are expressed, e.g. genes which code for enzymes which control the metabolic reactions.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Meristems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plants, growth occurs in areas called meristems.</a:t>
            </a:r>
          </a:p>
          <a:p>
            <a:r>
              <a:rPr lang="en-GB" dirty="0" smtClean="0"/>
              <a:t>These are areas of unspecialised cells which can divide repeatedly.</a:t>
            </a:r>
          </a:p>
          <a:p>
            <a:r>
              <a:rPr lang="en-GB" dirty="0" smtClean="0"/>
              <a:t>These cells will eventually become specialised as they get further from the meristem.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Apical Meristems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Apical meristems are found at the apex of the plant, i.e. the root tip and the shoot tip.</a:t>
            </a:r>
          </a:p>
          <a:p>
            <a:r>
              <a:rPr lang="en-GB" dirty="0" smtClean="0"/>
              <a:t>This is where new cells are produced which results in the plant increasing in length.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Apical Meristems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http://pgjennielove.files.wordpress.com/2008/06/apical_meriste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68752" cy="48451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876" y="1196752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Shoot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Apical Meristems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8009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377642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Root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Meristems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plants get bigger, they need more and more support.</a:t>
            </a:r>
          </a:p>
          <a:p>
            <a:r>
              <a:rPr lang="en-GB" dirty="0" smtClean="0"/>
              <a:t>They do this by increasing in thickness which involves producing new tissues in their lateral meristems.</a:t>
            </a:r>
          </a:p>
          <a:p>
            <a:r>
              <a:rPr lang="en-GB" dirty="0" smtClean="0"/>
              <a:t>These lateral meristems are called cambium.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Meristems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6DF-3082-4644-84DD-A3C5FBA6B3AD}" type="datetime2">
              <a:rPr lang="en-GB" smtClean="0"/>
              <a:t>Wednesday, 08 October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R Davidson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0EA4-28BE-4436-9F73-4090B429F4F1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48672" cy="44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924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Higher Biology</vt:lpstr>
      <vt:lpstr>Differentiation</vt:lpstr>
      <vt:lpstr>Differentiation</vt:lpstr>
      <vt:lpstr>Meristems</vt:lpstr>
      <vt:lpstr>Apical Meristems</vt:lpstr>
      <vt:lpstr>Apical Meristems</vt:lpstr>
      <vt:lpstr>Apical Meristems</vt:lpstr>
      <vt:lpstr>Lateral Meristems</vt:lpstr>
      <vt:lpstr>Lateral Meristems</vt:lpstr>
      <vt:lpstr>Stem Cells</vt:lpstr>
      <vt:lpstr>Stem Cells</vt:lpstr>
      <vt:lpstr>Stem Cells</vt:lpstr>
      <vt:lpstr>Stem Cell Research</vt:lpstr>
      <vt:lpstr>Stem Cell Research</vt:lpstr>
      <vt:lpstr>Stem Cell Research</vt:lpstr>
      <vt:lpstr>Stem Cell Sources</vt:lpstr>
      <vt:lpstr>Stem Cell Sources</vt:lpstr>
      <vt:lpstr>Therapeutic Value of Stem Cells</vt:lpstr>
      <vt:lpstr>Therapeutic Value of Stem Cells</vt:lpstr>
      <vt:lpstr>Therapeutic Value of Stem Cells</vt:lpstr>
      <vt:lpstr>Therapeutic Value of Stem Cells</vt:lpstr>
      <vt:lpstr>Stem Cell Ethical Issues</vt:lpstr>
      <vt:lpstr>Stem Cells Ethical Issues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Biology</dc:title>
  <dc:creator>Graham Davidson</dc:creator>
  <cp:lastModifiedBy>Graham Davidson</cp:lastModifiedBy>
  <cp:revision>76</cp:revision>
  <dcterms:created xsi:type="dcterms:W3CDTF">2014-09-10T08:40:26Z</dcterms:created>
  <dcterms:modified xsi:type="dcterms:W3CDTF">2014-10-08T08:51:18Z</dcterms:modified>
</cp:coreProperties>
</file>